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0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4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6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3F753B-3402-4F0E-82D8-43F7130298B8}" type="datetime1">
              <a:rPr lang="nl-NL"/>
              <a:pPr lvl="0"/>
              <a:t>21-10-2021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26B401-495C-47B3-93F2-1EDD807B87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1B013E8D-29C8-44B4-A676-1F8C0CECE1A9}" type="datetime3">
              <a:rPr lang="nl-NL"/>
              <a:pPr lvl="0"/>
              <a:t>21/10/21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2917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9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197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2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60207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961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41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41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89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1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0166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6762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4087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28487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23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9393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l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Havo </a:t>
            </a:r>
            <a:br>
              <a:rPr lang="nl-NL" dirty="0"/>
            </a:br>
            <a:r>
              <a:rPr lang="nl-NL" dirty="0"/>
              <a:t>Paragraaf 1.1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leven van </a:t>
            </a:r>
            <a:br>
              <a:rPr lang="nl-NL" dirty="0"/>
            </a:br>
            <a:r>
              <a:rPr lang="nl-NL" dirty="0"/>
              <a:t>jager-verzamelaars</a:t>
            </a:r>
          </a:p>
        </p:txBody>
      </p:sp>
      <p:sp>
        <p:nvSpPr>
          <p:cNvPr id="3" name="Tijdelijke aanduiding voor datum 2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8B4FA8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3528163" cy="470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op welke bronnen onze kennis van de prehistorie is gebaseerd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moderne mens zich over de wereld verspreidde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welke levenswijze jager-verzamelaars hadden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jager-verzamelaars hun gedachten tot uiting brachten</a:t>
            </a: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59574"/>
            <a:ext cx="17602958" cy="2582622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45720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Kenmerkend aspect</a:t>
            </a:r>
            <a:r>
              <a:rPr lang="nl-NL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: 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de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levenswijze van jager-verzamelaars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Geen schriftelijke bronnen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Voor de kennis van de </a:t>
            </a:r>
            <a:r>
              <a:rPr lang="nl-NL" dirty="0">
                <a:solidFill>
                  <a:srgbClr val="FF0000"/>
                </a:solidFill>
              </a:rPr>
              <a:t>prehistorie</a:t>
            </a:r>
            <a:r>
              <a:rPr lang="nl-NL" dirty="0"/>
              <a:t> of de </a:t>
            </a:r>
            <a:r>
              <a:rPr lang="nl-NL" dirty="0">
                <a:solidFill>
                  <a:srgbClr val="FF0000"/>
                </a:solidFill>
              </a:rPr>
              <a:t>tijd van jagers en boeren</a:t>
            </a:r>
            <a:r>
              <a:rPr lang="nl-NL" dirty="0"/>
              <a:t> zijn we afhankelijk van de </a:t>
            </a:r>
            <a:r>
              <a:rPr lang="nl-NL" dirty="0">
                <a:solidFill>
                  <a:srgbClr val="FF0000"/>
                </a:solidFill>
              </a:rPr>
              <a:t>archeologie</a:t>
            </a:r>
            <a:r>
              <a:rPr lang="nl-NL" dirty="0"/>
              <a:t>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Door het bronnenonderzoek is er veel bekend over de </a:t>
            </a:r>
            <a:r>
              <a:rPr lang="nl-NL" dirty="0">
                <a:solidFill>
                  <a:srgbClr val="FF0000"/>
                </a:solidFill>
              </a:rPr>
              <a:t>cultuur</a:t>
            </a:r>
            <a:r>
              <a:rPr lang="nl-NL" dirty="0"/>
              <a:t> van de prehistorische mensen.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Omdat geschreven bronnen ontbreken weten we vrijwel niets over individuele mensen, over hun denken of over concrete gebeurtenissen. </a:t>
            </a:r>
          </a:p>
        </p:txBody>
      </p:sp>
      <p:sp>
        <p:nvSpPr>
          <p:cNvPr id="4" name="Tijdelijke aanduiding voor tekst 4"/>
          <p:cNvSpPr txBox="1"/>
          <p:nvPr/>
        </p:nvSpPr>
        <p:spPr>
          <a:xfrm>
            <a:off x="11330321" y="2534954"/>
            <a:ext cx="7527167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31815" marR="0" lvl="0" indent="-53181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prehistorie: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(voorgeschiedenis, tijd van jagers en boeren)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4FA8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eerste periode (tot 3000 v.C.)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tijd van jagers en boeren: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(prehistorie) eerste tijdvak (tot 3000 v.C.)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archeologie: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wetenschap die het verleden bestudeert aan de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	hand van ongeschreven bronnen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cultuur: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denken en doen van een groep mensen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verspreiding van de moderne mens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De eerste mensachtigen ontstonden zo’n </a:t>
            </a:r>
            <a:br>
              <a:rPr lang="nl-NL" dirty="0"/>
            </a:br>
            <a:r>
              <a:rPr lang="nl-NL" dirty="0"/>
              <a:t>zes miljoen jaar geleden in Afrika, de eerste mensensoorten twee miljoen jaar geleden. Deze mensen leefden in groepen in een </a:t>
            </a:r>
            <a:r>
              <a:rPr lang="nl-NL" dirty="0">
                <a:solidFill>
                  <a:srgbClr val="FF0000"/>
                </a:solidFill>
              </a:rPr>
              <a:t>samenleving van jager-verzamelaars</a:t>
            </a:r>
            <a:r>
              <a:rPr lang="nl-NL" dirty="0"/>
              <a:t>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In Oost-Afrika ontstond 200 000 jaar geleden de </a:t>
            </a:r>
            <a:r>
              <a:rPr lang="nl-NL" dirty="0">
                <a:solidFill>
                  <a:srgbClr val="FF0000"/>
                </a:solidFill>
              </a:rPr>
              <a:t>moderne mens</a:t>
            </a:r>
            <a:r>
              <a:rPr lang="nl-NL" dirty="0"/>
              <a:t>. Vanaf 50 000 v.C. verspreidde hij zich. Eerst naar Azië, later naar Europa en Australië, tenslotte naar Amerika.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Andere mensensoorten, zoals de </a:t>
            </a:r>
            <a:r>
              <a:rPr lang="nl-NL" dirty="0" err="1"/>
              <a:t>neander-thalers</a:t>
            </a:r>
            <a:r>
              <a:rPr lang="nl-NL" dirty="0"/>
              <a:t> die tot 30 000 v.C. leefden, stierven uit.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B1C6D6-C0BD-4A8B-A854-055C049CD6F4}"/>
              </a:ext>
            </a:extLst>
          </p:cNvPr>
          <p:cNvSpPr txBox="1"/>
          <p:nvPr/>
        </p:nvSpPr>
        <p:spPr>
          <a:xfrm>
            <a:off x="11330321" y="2534954"/>
            <a:ext cx="7527167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R="0" lvl="0" indent="6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samenleving van jager-verzamelaars: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maatschappij van</a:t>
            </a:r>
          </a:p>
          <a:p>
            <a:pPr marL="538163" marR="0" lvl="0" indent="-5381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	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nomaden die leven van wat ze vinden en vangen in de natuur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moderne mens: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(homo sapiens, de denkende mens) de mensensoort waartoe alle tegenwoordige mensen behoren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Jager-verzamelaars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953676" cy="7527697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nl-NL" dirty="0"/>
              <a:t>Tot 9000 v.C. was er een vaste rolverdeling: </a:t>
            </a:r>
          </a:p>
          <a:p>
            <a:pPr>
              <a:lnSpc>
                <a:spcPct val="90000"/>
              </a:lnSpc>
            </a:pPr>
            <a:r>
              <a:rPr lang="nl-NL" dirty="0"/>
              <a:t>mannen jaagden en zorgden voor bescherming, </a:t>
            </a:r>
          </a:p>
          <a:p>
            <a:pPr>
              <a:lnSpc>
                <a:spcPct val="90000"/>
              </a:lnSpc>
            </a:pPr>
            <a:r>
              <a:rPr lang="nl-NL" dirty="0"/>
              <a:t>vrouwen zorgden voor de kinderen en verzamelden plantaardig voedsel.</a:t>
            </a:r>
          </a:p>
          <a:p>
            <a:pPr marL="0" lvl="0" indent="0">
              <a:lnSpc>
                <a:spcPct val="90000"/>
              </a:lnSpc>
              <a:buNone/>
            </a:pPr>
            <a:endParaRPr lang="nl-NL" dirty="0"/>
          </a:p>
          <a:p>
            <a:pPr marL="0" lvl="0" indent="0">
              <a:lnSpc>
                <a:spcPct val="90000"/>
              </a:lnSpc>
              <a:buNone/>
            </a:pPr>
            <a:r>
              <a:rPr lang="nl-NL" dirty="0"/>
              <a:t>Een jager-verzamelaar </a:t>
            </a:r>
          </a:p>
          <a:p>
            <a:pPr>
              <a:lnSpc>
                <a:spcPct val="90000"/>
              </a:lnSpc>
            </a:pPr>
            <a:r>
              <a:rPr lang="nl-NL" dirty="0"/>
              <a:t>leefde in kleine groepen,</a:t>
            </a:r>
          </a:p>
          <a:p>
            <a:pPr>
              <a:lnSpc>
                <a:spcPct val="90000"/>
              </a:lnSpc>
            </a:pPr>
            <a:r>
              <a:rPr lang="nl-NL" dirty="0"/>
              <a:t>was een </a:t>
            </a:r>
            <a:r>
              <a:rPr lang="nl-NL" dirty="0">
                <a:solidFill>
                  <a:srgbClr val="FF0000"/>
                </a:solidFill>
              </a:rPr>
              <a:t>nomade</a:t>
            </a:r>
            <a:r>
              <a:rPr lang="nl-NL" dirty="0"/>
              <a:t>: iemand die rondtrekt zonder vaste woonplaats,</a:t>
            </a:r>
          </a:p>
          <a:p>
            <a:pPr>
              <a:lnSpc>
                <a:spcPct val="90000"/>
              </a:lnSpc>
            </a:pPr>
            <a:r>
              <a:rPr lang="nl-NL" dirty="0"/>
              <a:t>maakte vanaf 50 000 v.C.  ingewikkelder werktuigen en bouwde tenten en hutten.</a:t>
            </a:r>
          </a:p>
          <a:p>
            <a:pPr marL="0" lvl="0" indent="0">
              <a:lnSpc>
                <a:spcPct val="90000"/>
              </a:lnSpc>
              <a:buNone/>
            </a:pPr>
            <a:endParaRPr lang="nl-NL" dirty="0"/>
          </a:p>
          <a:p>
            <a:pPr marL="0" lvl="0" indent="0">
              <a:lnSpc>
                <a:spcPct val="90000"/>
              </a:lnSpc>
              <a:buNone/>
            </a:pPr>
            <a:r>
              <a:rPr lang="nl-NL" dirty="0"/>
              <a:t>De levenswijze van jager-verzamelaars is een </a:t>
            </a:r>
            <a:r>
              <a:rPr lang="nl-NL" b="1" dirty="0"/>
              <a:t>kenmerkend aspect </a:t>
            </a:r>
            <a:r>
              <a:rPr lang="nl-NL" dirty="0"/>
              <a:t>van de tijd van jagers en boeren.</a:t>
            </a:r>
          </a:p>
          <a:p>
            <a:pPr marL="0" lvl="0" indent="0">
              <a:lnSpc>
                <a:spcPct val="90000"/>
              </a:lnSpc>
              <a:buNone/>
            </a:pPr>
            <a:endParaRPr lang="nl-NL" dirty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993" y="3742904"/>
            <a:ext cx="7937504" cy="25336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Gedachten en kunst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0448080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Vanaf 30 000 v.C. maakten jagers-verzamelaars </a:t>
            </a:r>
            <a:r>
              <a:rPr lang="nl-NL" dirty="0">
                <a:solidFill>
                  <a:srgbClr val="FF0000"/>
                </a:solidFill>
              </a:rPr>
              <a:t>kunst</a:t>
            </a:r>
            <a:r>
              <a:rPr lang="nl-NL" dirty="0"/>
              <a:t>: creatieve uiting. Ze maakten bijvoorbeeld vrouwenbeelden en wandschilderingen.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De prehistorische kunst laat zien dat de cultuur van jager-verzamelaars ingewikkelder werd. Mensen gingen denken in </a:t>
            </a:r>
            <a:r>
              <a:rPr lang="nl-NL" dirty="0">
                <a:solidFill>
                  <a:srgbClr val="FF0000"/>
                </a:solidFill>
              </a:rPr>
              <a:t>symbolen</a:t>
            </a:r>
            <a:r>
              <a:rPr lang="nl-NL" dirty="0"/>
              <a:t>: iets met een bepaalde betekenis. </a:t>
            </a:r>
          </a:p>
        </p:txBody>
      </p:sp>
      <p:pic>
        <p:nvPicPr>
          <p:cNvPr id="4" name="Afbeelding 7" descr="Afbeelding met dier&#10;&#10;Beschrijving is gegenereerd met zeer hoge betrouwbaarhei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446" y="2513191"/>
            <a:ext cx="5265599" cy="75276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Tovenaar van Les </a:t>
            </a:r>
            <a:r>
              <a:rPr lang="nl-NL" dirty="0" err="1"/>
              <a:t>trois</a:t>
            </a:r>
            <a:r>
              <a:rPr lang="nl-NL" dirty="0"/>
              <a:t> </a:t>
            </a:r>
            <a:r>
              <a:rPr lang="nl-NL" dirty="0" err="1"/>
              <a:t>frères</a:t>
            </a:r>
            <a:r>
              <a:rPr lang="nl-NL" dirty="0"/>
              <a:t>, Zuid-Frankrijk, </a:t>
            </a:r>
            <a:br>
              <a:rPr lang="nl-NL" dirty="0"/>
            </a:br>
            <a:r>
              <a:rPr lang="nl-NL" dirty="0"/>
              <a:t>omstreeks 13 000 v.C. (nagetekend)</a:t>
            </a:r>
          </a:p>
        </p:txBody>
      </p:sp>
      <p:pic>
        <p:nvPicPr>
          <p:cNvPr id="3" name="Afbeelding 4" descr="Afbeelding met tekst, pentekening&#10;&#10;Beschrijving is gegenereerd met hoge betrouwbaarheid"/>
          <p:cNvPicPr>
            <a:picLocks noChangeAspect="1"/>
          </p:cNvPicPr>
          <p:nvPr/>
        </p:nvPicPr>
        <p:blipFill>
          <a:blip r:embed="rId2"/>
          <a:srcRect t="4007" b="4997"/>
          <a:stretch>
            <a:fillRect/>
          </a:stretch>
        </p:blipFill>
        <p:spPr>
          <a:xfrm>
            <a:off x="6070731" y="2857500"/>
            <a:ext cx="7962637" cy="720514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313</TotalTime>
  <Words>451</Words>
  <Application>Microsoft Office PowerPoint</Application>
  <PresentationFormat>Aangepast</PresentationFormat>
  <Paragraphs>53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.AppleSystemUIFont</vt:lpstr>
      <vt:lpstr>Arial</vt:lpstr>
      <vt:lpstr>Calibri</vt:lpstr>
      <vt:lpstr>3 sectie content</vt:lpstr>
      <vt:lpstr>1 sectie start en eindslide + inhoud</vt:lpstr>
      <vt:lpstr>Havo  Paragraaf 1.1  Het leven van  jager-verzamelaars</vt:lpstr>
      <vt:lpstr>In deze presentatie leer je:</vt:lpstr>
      <vt:lpstr>Geen schriftelijke bronnen</vt:lpstr>
      <vt:lpstr>De verspreiding van de moderne mens</vt:lpstr>
      <vt:lpstr>Jager-verzamelaars</vt:lpstr>
      <vt:lpstr>Gedachten en kunst</vt:lpstr>
      <vt:lpstr>Tovenaar van Les trois frères, Zuid-Frankrijk,  omstreeks 13 000 v.C. (nagetekend)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29</cp:revision>
  <dcterms:created xsi:type="dcterms:W3CDTF">2018-10-10T07:56:58Z</dcterms:created>
  <dcterms:modified xsi:type="dcterms:W3CDTF">2021-10-21T08:26:51Z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